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62" r:id="rId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B4D4"/>
    <a:srgbClr val="06FAE0"/>
    <a:srgbClr val="058A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66" d="100"/>
          <a:sy n="66" d="100"/>
        </p:scale>
        <p:origin x="84" y="108"/>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3EFD42F7-718C-4B98-AAEC-167E6DDD60A7}" type="datetimeFigureOut">
              <a:rPr lang="en-US" smtClean="0"/>
              <a:t>09-Feb-26</a:t>
            </a:fld>
            <a:endParaRPr lang="en-US"/>
          </a:p>
        </p:txBody>
      </p:sp>
      <p:sp>
        <p:nvSpPr>
          <p:cNvPr id="4" name="Slide Image Placeholder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481013" y="1279525"/>
            <a:ext cx="6140450" cy="3454400"/>
          </a:xfrm>
        </p:spPr>
      </p:sp>
      <p:sp>
        <p:nvSpPr>
          <p:cNvPr id="3" name="Text Placeholder 2"/>
          <p:cNvSpPr>
            <a:spLocks noGrp="1"/>
          </p:cNvSpPr>
          <p:nvPr>
            <p:ph type="body" idx="3"/>
          </p:nvPr>
        </p:nvSpPr>
        <p:spPr/>
        <p:txBody>
          <a:bodyPr/>
          <a:lstStyle/>
          <a:p>
            <a:endParaRPr lang="en-US"/>
          </a:p>
        </p:txBody>
      </p:sp>
      <p:sp>
        <p:nvSpPr>
          <p:cNvPr id="4" name="Date Placeholder 3"/>
          <p:cNvSpPr>
            <a:spLocks noGrp="1"/>
          </p:cNvSpPr>
          <p:nvPr>
            <p:ph type="dt" idx="1"/>
          </p:nvPr>
        </p:nvSpPr>
        <p:spPr/>
        <p:txBody>
          <a:bodyPr/>
          <a:lstStyle/>
          <a:p>
            <a:pPr>
              <a:defRPr/>
            </a:pPr>
            <a:fld id="{63B818F4-C164-45E7-9E36-F3AC975FC070}" type="datetime1">
              <a:rPr lang="es-ES_tradnl"/>
              <a:t>09/02/2026</a:t>
            </a:fld>
            <a:endParaRPr lang="es-ES_tradnl"/>
          </a:p>
        </p:txBody>
      </p:sp>
      <p:sp>
        <p:nvSpPr>
          <p:cNvPr id="5" name="Slide Number Placeholder 4"/>
          <p:cNvSpPr>
            <a:spLocks noGrp="1"/>
          </p:cNvSpPr>
          <p:nvPr>
            <p:ph type="sldNum" sz="quarter" idx="5"/>
          </p:nvPr>
        </p:nvSpPr>
        <p:spPr/>
        <p:txBody>
          <a:bodyPr/>
          <a:lstStyle/>
          <a:p>
            <a:pPr>
              <a:defRPr/>
            </a:pPr>
            <a:fld id="{FC0841F1-8611-406E-BF74-A853DAC20683}" type="slidenum">
              <a:rPr lang="es-ES_tradnl"/>
              <a:t>1</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DE934FF-F4E1-47C5-9CA5-30A81DDE2BE4}" type="datetimeFigureOut">
              <a:rPr lang="en-US" smtClean="0"/>
              <a:t>09-Feb-26</a:t>
            </a:fld>
            <a:endParaRPr lang="en-US"/>
          </a:p>
        </p:txBody>
      </p:sp>
      <p:sp>
        <p:nvSpPr>
          <p:cNvPr id="5" name="Footer Placeholder 4"/>
          <p:cNvSpPr>
            <a:spLocks noGrp="1"/>
          </p:cNvSpPr>
          <p:nvPr>
            <p:ph type="ftr" sz="quarter" idx="11"/>
          </p:nvPr>
        </p:nvSpPr>
        <p:spPr/>
        <p:txBody>
          <a:bodyPr/>
          <a:lstStyle/>
          <a:p>
            <a:r>
              <a:rPr lang="en-US"/>
              <a:t>Confidentail &amp; proprietary information</a:t>
            </a:r>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934FF-F4E1-47C5-9CA5-30A81DDE2BE4}" type="datetimeFigureOut">
              <a:rPr lang="en-US" smtClean="0"/>
              <a:t>09-Feb-26</a:t>
            </a:fld>
            <a:endParaRPr lang="en-US"/>
          </a:p>
        </p:txBody>
      </p:sp>
      <p:sp>
        <p:nvSpPr>
          <p:cNvPr id="5" name="Footer Placeholder 4"/>
          <p:cNvSpPr>
            <a:spLocks noGrp="1"/>
          </p:cNvSpPr>
          <p:nvPr>
            <p:ph type="ftr" sz="quarter" idx="11"/>
          </p:nvPr>
        </p:nvSpPr>
        <p:spPr/>
        <p:txBody>
          <a:bodyPr/>
          <a:lstStyle/>
          <a:p>
            <a:r>
              <a:rPr lang="en-US"/>
              <a:t>Confidentail &amp; proprietary information</a:t>
            </a:r>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E934FF-F4E1-47C5-9CA5-30A81DDE2BE4}" type="datetimeFigureOut">
              <a:rPr lang="en-US" smtClean="0"/>
              <a:t>09-Feb-26</a:t>
            </a:fld>
            <a:endParaRPr lang="en-US"/>
          </a:p>
        </p:txBody>
      </p:sp>
      <p:sp>
        <p:nvSpPr>
          <p:cNvPr id="5" name="Footer Placeholder 4"/>
          <p:cNvSpPr>
            <a:spLocks noGrp="1"/>
          </p:cNvSpPr>
          <p:nvPr>
            <p:ph type="ftr" sz="quarter" idx="11"/>
          </p:nvPr>
        </p:nvSpPr>
        <p:spPr/>
        <p:txBody>
          <a:bodyPr/>
          <a:lstStyle/>
          <a:p>
            <a:r>
              <a:rPr lang="en-US"/>
              <a:t>Confidentail &amp; proprietary information</a:t>
            </a:r>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5728"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E934FF-F4E1-47C5-9CA5-30A81DDE2BE4}" type="datetimeFigureOut">
              <a:rPr lang="en-US" smtClean="0"/>
              <a:t>09-Feb-26</a:t>
            </a:fld>
            <a:endParaRPr lang="en-US"/>
          </a:p>
        </p:txBody>
      </p:sp>
      <p:sp>
        <p:nvSpPr>
          <p:cNvPr id="6" name="Footer Placeholder 5"/>
          <p:cNvSpPr>
            <a:spLocks noGrp="1"/>
          </p:cNvSpPr>
          <p:nvPr>
            <p:ph type="ftr" sz="quarter" idx="11"/>
          </p:nvPr>
        </p:nvSpPr>
        <p:spPr/>
        <p:txBody>
          <a:bodyPr/>
          <a:lstStyle/>
          <a:p>
            <a:r>
              <a:rPr lang="en-US"/>
              <a:t>Confidentail &amp; proprietary information</a:t>
            </a:r>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E934FF-F4E1-47C5-9CA5-30A81DDE2BE4}" type="datetimeFigureOut">
              <a:rPr lang="en-US" smtClean="0"/>
              <a:t>09-Feb-26</a:t>
            </a:fld>
            <a:endParaRPr lang="en-US"/>
          </a:p>
        </p:txBody>
      </p:sp>
      <p:sp>
        <p:nvSpPr>
          <p:cNvPr id="8" name="Footer Placeholder 7"/>
          <p:cNvSpPr>
            <a:spLocks noGrp="1"/>
          </p:cNvSpPr>
          <p:nvPr>
            <p:ph type="ftr" sz="quarter" idx="11"/>
          </p:nvPr>
        </p:nvSpPr>
        <p:spPr/>
        <p:txBody>
          <a:bodyPr/>
          <a:lstStyle/>
          <a:p>
            <a:r>
              <a:rPr lang="en-US"/>
              <a:t>Confidentail &amp; proprietary information</a:t>
            </a:r>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E934FF-F4E1-47C5-9CA5-30A81DDE2BE4}" type="datetimeFigureOut">
              <a:rPr lang="en-US" smtClean="0"/>
              <a:t>09-Feb-26</a:t>
            </a:fld>
            <a:endParaRPr lang="en-US"/>
          </a:p>
        </p:txBody>
      </p:sp>
      <p:sp>
        <p:nvSpPr>
          <p:cNvPr id="4" name="Footer Placeholder 3"/>
          <p:cNvSpPr>
            <a:spLocks noGrp="1"/>
          </p:cNvSpPr>
          <p:nvPr>
            <p:ph type="ftr" sz="quarter" idx="11"/>
          </p:nvPr>
        </p:nvSpPr>
        <p:spPr/>
        <p:txBody>
          <a:bodyPr/>
          <a:lstStyle/>
          <a:p>
            <a:r>
              <a:rPr lang="en-US"/>
              <a:t>Confidentail &amp; proprietary information</a:t>
            </a:r>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09-Feb-26</a:t>
            </a:fld>
            <a:endParaRPr lang="en-US"/>
          </a:p>
        </p:txBody>
      </p:sp>
      <p:sp>
        <p:nvSpPr>
          <p:cNvPr id="3" name="Footer Placeholder 2"/>
          <p:cNvSpPr>
            <a:spLocks noGrp="1"/>
          </p:cNvSpPr>
          <p:nvPr>
            <p:ph type="ftr" sz="quarter" idx="11"/>
          </p:nvPr>
        </p:nvSpPr>
        <p:spPr/>
        <p:txBody>
          <a:bodyPr/>
          <a:lstStyle/>
          <a:p>
            <a:r>
              <a:rPr lang="en-US"/>
              <a:t>Confidentail &amp; proprietary information</a:t>
            </a:r>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rPr>
              <a:t>Confidentail &amp; proprietary information</a:t>
            </a: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7D7747-D9D0-4222-AE01-C647B9939E3B}"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09-Feb-26</a:t>
            </a:fld>
            <a:endParaRPr lang="en-US"/>
          </a:p>
        </p:txBody>
      </p:sp>
      <p:sp>
        <p:nvSpPr>
          <p:cNvPr id="6" name="Footer Placeholder 5"/>
          <p:cNvSpPr>
            <a:spLocks noGrp="1"/>
          </p:cNvSpPr>
          <p:nvPr>
            <p:ph type="ftr" sz="quarter" idx="11"/>
          </p:nvPr>
        </p:nvSpPr>
        <p:spPr/>
        <p:txBody>
          <a:bodyPr/>
          <a:lstStyle/>
          <a:p>
            <a:r>
              <a:rPr lang="en-US"/>
              <a:t>Confidentail &amp; proprietary information</a:t>
            </a:r>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rPr>
              <a:t>Confidentail &amp; proprietary information</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7D7747-D9D0-4222-AE01-C647B9939E3B}"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934FF-F4E1-47C5-9CA5-30A81DDE2BE4}" type="datetimeFigureOut">
              <a:rPr lang="en-US" smtClean="0"/>
              <a:t>09-Feb-26</a:t>
            </a:fld>
            <a:endParaRPr lang="en-US"/>
          </a:p>
        </p:txBody>
      </p:sp>
      <p:sp>
        <p:nvSpPr>
          <p:cNvPr id="5" name="Footer Placeholder 4"/>
          <p:cNvSpPr>
            <a:spLocks noGrp="1"/>
          </p:cNvSpPr>
          <p:nvPr>
            <p:ph type="ftr" sz="quarter" idx="11"/>
          </p:nvPr>
        </p:nvSpPr>
        <p:spPr/>
        <p:txBody>
          <a:bodyPr/>
          <a:lstStyle/>
          <a:p>
            <a:r>
              <a:rPr lang="en-US"/>
              <a:t>Confidentail &amp; proprietary information</a:t>
            </a:r>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609600" y="274638"/>
            <a:ext cx="10972800" cy="1143000"/>
          </a:xfrm>
          <a:prstGeom prst="rect">
            <a:avLst/>
          </a:prstGeom>
          <a:noFill/>
          <a:ln w="9525">
            <a:noFill/>
          </a:ln>
        </p:spPr>
        <p:txBody>
          <a:bodyPr anchor="ctr"/>
          <a:lstStyle/>
          <a:p>
            <a:pPr lvl="0"/>
            <a:r>
              <a:t>Click to edit Master title style</a:t>
            </a:r>
          </a:p>
        </p:txBody>
      </p:sp>
      <p:sp>
        <p:nvSpPr>
          <p:cNvPr id="1027" name="Text Placeholder 1026"/>
          <p:cNvSpPr>
            <a:spLocks noGrp="1"/>
          </p:cNvSpPr>
          <p:nvPr>
            <p:ph type="body" idx="1"/>
          </p:nvPr>
        </p:nvSpPr>
        <p:spPr>
          <a:xfrm>
            <a:off x="609600" y="1600200"/>
            <a:ext cx="10972800" cy="4525963"/>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FDE934FF-F4E1-47C5-9CA5-30A81DDE2BE4}" type="datetimeFigureOut">
              <a:rPr lang="en-US" smtClean="0"/>
              <a:t>09-Feb-26</a:t>
            </a:fld>
            <a:endParaRPr lang="en-US"/>
          </a:p>
        </p:txBody>
      </p:sp>
      <p:sp>
        <p:nvSpPr>
          <p:cNvPr id="1029" name="Footer Placeholder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r>
              <a:rPr lang="en-US"/>
              <a:t>Confidentail &amp; proprietary information</a:t>
            </a:r>
          </a:p>
        </p:txBody>
      </p:sp>
      <p:sp>
        <p:nvSpPr>
          <p:cNvPr id="1030" name="Slide Number Placeholder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B3561BA9-CDCF-4958-B8AB-66F3BF063E1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8" name="Rectangle 5"/>
          <p:cNvSpPr>
            <a:spLocks noChangeArrowheads="1"/>
          </p:cNvSpPr>
          <p:nvPr/>
        </p:nvSpPr>
        <p:spPr bwMode="auto">
          <a:xfrm>
            <a:off x="407746" y="301252"/>
            <a:ext cx="5724942" cy="561975"/>
          </a:xfrm>
          <a:prstGeom prst="rect">
            <a:avLst/>
          </a:prstGeom>
          <a:noFill/>
          <a:ln w="9525" algn="ctr">
            <a:noFill/>
            <a:miter lim="800000"/>
          </a:ln>
          <a:effectLst/>
        </p:spPr>
        <p:txBody>
          <a:bodyPr anchor="ctr"/>
          <a:lstStyle/>
          <a:p>
            <a:pPr>
              <a:spcBef>
                <a:spcPct val="50000"/>
              </a:spcBef>
              <a:tabLst>
                <a:tab pos="2873375" algn="l"/>
              </a:tabLst>
            </a:pPr>
            <a:r>
              <a:rPr lang="en-US" altLang="en-US" sz="2800" b="0" dirty="0">
                <a:solidFill>
                  <a:srgbClr val="058AD4"/>
                </a:solidFill>
                <a:latin typeface="Verdana" panose="020B0604030504040204" pitchFamily="34" charset="0"/>
                <a:ea typeface="+mj-ea"/>
                <a:cs typeface="+mj-cs"/>
              </a:rPr>
              <a:t>François Miqueu</a:t>
            </a:r>
          </a:p>
        </p:txBody>
      </p:sp>
      <p:sp>
        <p:nvSpPr>
          <p:cNvPr id="97281" name="Rectangle 1"/>
          <p:cNvSpPr>
            <a:spLocks noChangeArrowheads="1"/>
          </p:cNvSpPr>
          <p:nvPr/>
        </p:nvSpPr>
        <p:spPr bwMode="auto">
          <a:xfrm>
            <a:off x="407670" y="1041492"/>
            <a:ext cx="11397796" cy="738664"/>
          </a:xfrm>
          <a:prstGeom prst="rect">
            <a:avLst/>
          </a:prstGeom>
          <a:noFill/>
          <a:ln w="9525">
            <a:noFill/>
            <a:miter lim="800000"/>
          </a:ln>
          <a:effectLst/>
        </p:spPr>
        <p:txBody>
          <a:bodyPr vert="horz" wrap="square" lIns="91440" tIns="45720" rIns="91440" bIns="45720" numCol="1" anchor="ctr" anchorCtr="0" compatLnSpc="1">
            <a:spAutoFit/>
          </a:bodyPr>
          <a:lstStyle/>
          <a:p>
            <a:pPr fontAlgn="t">
              <a:spcBef>
                <a:spcPts val="600"/>
              </a:spcBef>
              <a:spcAft>
                <a:spcPct val="0"/>
              </a:spcAft>
            </a:pPr>
            <a:r>
              <a:rPr lang="en-US" sz="1400" dirty="0">
                <a:solidFill>
                  <a:schemeClr val="bg1"/>
                </a:solidFill>
                <a:latin typeface="Verdana" panose="020B0604030504040204" pitchFamily="34" charset="0"/>
                <a:ea typeface="Times New Roman" panose="02020603050405020304" pitchFamily="18" charset="0"/>
              </a:rPr>
              <a:t>François Miqueu has an </a:t>
            </a:r>
            <a:r>
              <a:rPr kumimoji="0" lang="en-US" sz="1400" b="0" i="0" u="none" strike="noStrike" cap="none" normalizeH="0" baseline="0" dirty="0">
                <a:ln>
                  <a:noFill/>
                </a:ln>
                <a:solidFill>
                  <a:schemeClr val="bg1"/>
                </a:solidFill>
                <a:effectLst/>
                <a:latin typeface="Verdana" panose="020B0604030504040204" pitchFamily="34" charset="0"/>
                <a:ea typeface="Times New Roman" panose="02020603050405020304" pitchFamily="18" charset="0"/>
              </a:rPr>
              <a:t>MBA from HEC (</a:t>
            </a:r>
            <a:r>
              <a:rPr kumimoji="0" lang="en-US" altLang="en-US" sz="1400" b="0" i="0" u="none" strike="noStrike" cap="none" normalizeH="0" baseline="0" dirty="0">
                <a:ln>
                  <a:noFill/>
                </a:ln>
                <a:solidFill>
                  <a:schemeClr val="bg1"/>
                </a:solidFill>
                <a:effectLst/>
                <a:latin typeface="Verdana" panose="020B0604030504040204" pitchFamily="34" charset="0"/>
                <a:ea typeface="Times New Roman" panose="02020603050405020304" pitchFamily="18" charset="0"/>
              </a:rPr>
              <a:t>Paris, France</a:t>
            </a:r>
            <a:r>
              <a:rPr kumimoji="0" lang="en-US" sz="1400" b="0" i="0" u="none" strike="noStrike" cap="none" normalizeH="0" baseline="0" dirty="0">
                <a:ln>
                  <a:noFill/>
                </a:ln>
                <a:solidFill>
                  <a:schemeClr val="bg1"/>
                </a:solidFill>
                <a:effectLst/>
                <a:latin typeface="Verdana" panose="020B0604030504040204" pitchFamily="34" charset="0"/>
                <a:ea typeface="Times New Roman" panose="02020603050405020304" pitchFamily="18" charset="0"/>
              </a:rPr>
              <a:t>).</a:t>
            </a:r>
            <a:r>
              <a:rPr lang="en-US" sz="1400" dirty="0">
                <a:solidFill>
                  <a:schemeClr val="bg1"/>
                </a:solidFill>
                <a:latin typeface="Verdana" panose="020B0604030504040204" pitchFamily="34" charset="0"/>
                <a:ea typeface="Times New Roman" panose="02020603050405020304" pitchFamily="18" charset="0"/>
              </a:rPr>
              <a:t> </a:t>
            </a:r>
            <a:r>
              <a:rPr kumimoji="0" lang="en-US" sz="1400" b="0" i="0" u="none" strike="noStrike" cap="none" normalizeH="0" baseline="0" dirty="0">
                <a:ln>
                  <a:noFill/>
                </a:ln>
                <a:solidFill>
                  <a:schemeClr val="bg1"/>
                </a:solidFill>
                <a:effectLst/>
                <a:latin typeface="Verdana" panose="020B0604030504040204" pitchFamily="34" charset="0"/>
                <a:ea typeface="Times New Roman" panose="02020603050405020304" pitchFamily="18" charset="0"/>
              </a:rPr>
              <a:t>After 30 years of international career in banking and financial services in France, USA and Spain, including 20 years as Chief Executive Officer, he is devoting himself since 2020 to boards as INED, business consulting and </a:t>
            </a:r>
            <a:r>
              <a:rPr lang="en-US" sz="1400" dirty="0">
                <a:solidFill>
                  <a:schemeClr val="bg1"/>
                </a:solidFill>
                <a:latin typeface="Verdana" panose="020B0604030504040204" pitchFamily="34" charset="0"/>
                <a:ea typeface="Times New Roman" panose="02020603050405020304" pitchFamily="18" charset="0"/>
              </a:rPr>
              <a:t>strategy lecturing</a:t>
            </a:r>
            <a:r>
              <a:rPr kumimoji="0" lang="en-US" sz="1400" b="0" i="0" u="none" strike="noStrike" cap="none" normalizeH="0" baseline="0" dirty="0">
                <a:ln>
                  <a:noFill/>
                </a:ln>
                <a:solidFill>
                  <a:schemeClr val="bg1"/>
                </a:solidFill>
                <a:effectLst/>
                <a:latin typeface="Verdana" panose="020B0604030504040204" pitchFamily="34" charset="0"/>
                <a:ea typeface="Times New Roman" panose="02020603050405020304" pitchFamily="18" charset="0"/>
              </a:rPr>
              <a:t>.</a:t>
            </a:r>
            <a:endParaRPr lang="en-US" sz="1400" dirty="0">
              <a:solidFill>
                <a:schemeClr val="bg1"/>
              </a:solidFill>
              <a:latin typeface="Verdana" panose="020B0604030504040204" pitchFamily="34" charset="0"/>
              <a:ea typeface="Times New Roman" panose="02020603050405020304" pitchFamily="18" charset="0"/>
            </a:endParaRP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rcRect t="10412" r="15405" b="9086"/>
          <a:stretch>
            <a:fillRect/>
          </a:stretch>
        </p:blipFill>
        <p:spPr>
          <a:xfrm>
            <a:off x="8122019" y="2226963"/>
            <a:ext cx="3798570" cy="4370070"/>
          </a:xfrm>
          <a:prstGeom prst="rect">
            <a:avLst/>
          </a:prstGeom>
        </p:spPr>
      </p:pic>
      <p:sp>
        <p:nvSpPr>
          <p:cNvPr id="6" name="Text Box 21"/>
          <p:cNvSpPr txBox="1">
            <a:spLocks noChangeArrowheads="1"/>
          </p:cNvSpPr>
          <p:nvPr/>
        </p:nvSpPr>
        <p:spPr bwMode="auto">
          <a:xfrm>
            <a:off x="3859636" y="453766"/>
            <a:ext cx="8281684" cy="369332"/>
          </a:xfrm>
          <a:prstGeom prst="rect">
            <a:avLst/>
          </a:prstGeom>
          <a:noFill/>
          <a:ln w="9525" algn="ctr">
            <a:noFill/>
            <a:miter lim="800000"/>
          </a:ln>
        </p:spPr>
        <p:txBody>
          <a:bodyPr wrap="square">
            <a:spAutoFit/>
          </a:bodyPr>
          <a:lstStyle/>
          <a:p>
            <a:pPr marL="348615" lvl="1" indent="-348615">
              <a:spcBef>
                <a:spcPts val="600"/>
              </a:spcBef>
              <a:spcAft>
                <a:spcPts val="300"/>
              </a:spcAft>
              <a:tabLst>
                <a:tab pos="2954020" algn="l"/>
              </a:tabLst>
            </a:pPr>
            <a:r>
              <a:rPr lang="en-US" altLang="en-US" sz="1800" dirty="0">
                <a:solidFill>
                  <a:srgbClr val="058AD4"/>
                </a:solidFill>
                <a:latin typeface="Verdana" panose="020B0604030504040204" pitchFamily="34" charset="0"/>
                <a:ea typeface="+mj-ea"/>
                <a:cs typeface="+mj-cs"/>
              </a:rPr>
              <a:t>30+ years international experience in consumer &amp; retail banking</a:t>
            </a:r>
            <a:endParaRPr lang="en-US" sz="1800" b="0" dirty="0">
              <a:solidFill>
                <a:srgbClr val="058AD4"/>
              </a:solidFill>
              <a:latin typeface="Verdana" panose="020B0604030504040204" pitchFamily="34" charset="0"/>
            </a:endParaRPr>
          </a:p>
        </p:txBody>
      </p:sp>
      <p:sp>
        <p:nvSpPr>
          <p:cNvPr id="15" name="Text Box 21"/>
          <p:cNvSpPr txBox="1">
            <a:spLocks noChangeArrowheads="1"/>
          </p:cNvSpPr>
          <p:nvPr/>
        </p:nvSpPr>
        <p:spPr bwMode="auto">
          <a:xfrm>
            <a:off x="407670" y="1918642"/>
            <a:ext cx="7949639" cy="4703852"/>
          </a:xfrm>
          <a:prstGeom prst="rect">
            <a:avLst/>
          </a:prstGeom>
          <a:noFill/>
          <a:ln w="9525" algn="ctr">
            <a:noFill/>
            <a:miter lim="800000"/>
          </a:ln>
        </p:spPr>
        <p:txBody>
          <a:bodyPr wrap="square">
            <a:spAutoFit/>
          </a:bodyPr>
          <a:lstStyle/>
          <a:p>
            <a:pPr lvl="0" fontAlgn="t">
              <a:spcBef>
                <a:spcPts val="800"/>
              </a:spcBef>
              <a:spcAft>
                <a:spcPct val="0"/>
              </a:spcAft>
            </a:pPr>
            <a:r>
              <a:rPr lang="en-US" sz="1300" dirty="0">
                <a:solidFill>
                  <a:schemeClr val="bg1"/>
                </a:solidFill>
                <a:latin typeface="Verdana" panose="020B0604030504040204" pitchFamily="34" charset="0"/>
                <a:ea typeface="Times New Roman" panose="02020603050405020304" pitchFamily="18" charset="0"/>
              </a:rPr>
              <a:t>He is </a:t>
            </a:r>
            <a:r>
              <a:rPr lang="en-US" sz="1300" b="1" dirty="0">
                <a:solidFill>
                  <a:schemeClr val="bg1"/>
                </a:solidFill>
                <a:latin typeface="Verdana" panose="020B0604030504040204" pitchFamily="34" charset="0"/>
                <a:ea typeface="Times New Roman" panose="02020603050405020304" pitchFamily="18" charset="0"/>
              </a:rPr>
              <a:t>Independent Non-Executive Director </a:t>
            </a:r>
            <a:r>
              <a:rPr lang="en-US" sz="1300" dirty="0">
                <a:solidFill>
                  <a:schemeClr val="bg1"/>
                </a:solidFill>
                <a:latin typeface="Verdana" panose="020B0604030504040204" pitchFamily="34" charset="0"/>
                <a:ea typeface="Times New Roman" panose="02020603050405020304" pitchFamily="18" charset="0"/>
              </a:rPr>
              <a:t>in the </a:t>
            </a:r>
            <a:r>
              <a:rPr lang="en-US" sz="1300" b="1" dirty="0">
                <a:solidFill>
                  <a:schemeClr val="bg1"/>
                </a:solidFill>
                <a:latin typeface="Verdana" panose="020B0604030504040204" pitchFamily="34" charset="0"/>
                <a:ea typeface="Times New Roman" panose="02020603050405020304" pitchFamily="18" charset="0"/>
              </a:rPr>
              <a:t>boards of directors </a:t>
            </a:r>
            <a:r>
              <a:rPr lang="en-US" sz="1300" dirty="0">
                <a:solidFill>
                  <a:schemeClr val="bg1"/>
                </a:solidFill>
                <a:latin typeface="Verdana" panose="020B0604030504040204" pitchFamily="34" charset="0"/>
                <a:ea typeface="Times New Roman" panose="02020603050405020304" pitchFamily="18" charset="0"/>
              </a:rPr>
              <a:t>of </a:t>
            </a:r>
            <a:r>
              <a:rPr lang="en-US" sz="1300" b="1" dirty="0">
                <a:solidFill>
                  <a:schemeClr val="bg1"/>
                </a:solidFill>
                <a:latin typeface="Verdana" panose="020B0604030504040204" pitchFamily="34" charset="0"/>
                <a:ea typeface="Times New Roman" panose="02020603050405020304" pitchFamily="18" charset="0"/>
              </a:rPr>
              <a:t>WiZink Bank </a:t>
            </a:r>
            <a:r>
              <a:rPr lang="en-US" sz="1300" dirty="0">
                <a:solidFill>
                  <a:schemeClr val="bg1"/>
                </a:solidFill>
                <a:latin typeface="Verdana" panose="020B0604030504040204" pitchFamily="34" charset="0"/>
                <a:ea typeface="Times New Roman" panose="02020603050405020304" pitchFamily="18" charset="0"/>
              </a:rPr>
              <a:t>(regulated consumer finance bank of </a:t>
            </a:r>
            <a:r>
              <a:rPr lang="en-US" sz="1300" dirty="0" err="1">
                <a:solidFill>
                  <a:schemeClr val="bg1"/>
                </a:solidFill>
                <a:latin typeface="Verdana" panose="020B0604030504040204" pitchFamily="34" charset="0"/>
                <a:ea typeface="Times New Roman" panose="02020603050405020304" pitchFamily="18" charset="0"/>
              </a:rPr>
              <a:t>Värde</a:t>
            </a:r>
            <a:r>
              <a:rPr lang="en-US" sz="1300" dirty="0">
                <a:solidFill>
                  <a:schemeClr val="bg1"/>
                </a:solidFill>
                <a:latin typeface="Verdana" panose="020B0604030504040204" pitchFamily="34" charset="0"/>
                <a:ea typeface="Times New Roman" panose="02020603050405020304" pitchFamily="18" charset="0"/>
              </a:rPr>
              <a:t> Partners in </a:t>
            </a:r>
            <a:r>
              <a:rPr lang="en-US" sz="1300" u="sng" dirty="0">
                <a:solidFill>
                  <a:schemeClr val="bg1"/>
                </a:solidFill>
                <a:latin typeface="Verdana" panose="020B0604030504040204" pitchFamily="34" charset="0"/>
                <a:ea typeface="Times New Roman" panose="02020603050405020304" pitchFamily="18" charset="0"/>
              </a:rPr>
              <a:t>Spain &amp; Portugal</a:t>
            </a:r>
            <a:r>
              <a:rPr lang="en-US" sz="1300" dirty="0">
                <a:solidFill>
                  <a:schemeClr val="bg1"/>
                </a:solidFill>
                <a:latin typeface="Verdana" panose="020B0604030504040204" pitchFamily="34" charset="0"/>
                <a:ea typeface="Times New Roman" panose="02020603050405020304" pitchFamily="18" charset="0"/>
              </a:rPr>
              <a:t>), of </a:t>
            </a:r>
            <a:r>
              <a:rPr lang="en-US" sz="1300" b="1" dirty="0">
                <a:solidFill>
                  <a:schemeClr val="bg1"/>
                </a:solidFill>
                <a:latin typeface="Verdana" panose="020B0604030504040204" pitchFamily="34" charset="0"/>
                <a:ea typeface="Times New Roman" panose="02020603050405020304" pitchFamily="18" charset="0"/>
              </a:rPr>
              <a:t>Autopay </a:t>
            </a:r>
            <a:r>
              <a:rPr lang="en-US" sz="1300" dirty="0">
                <a:solidFill>
                  <a:schemeClr val="bg1"/>
                </a:solidFill>
                <a:latin typeface="Verdana" panose="020B0604030504040204" pitchFamily="34" charset="0"/>
                <a:ea typeface="Times New Roman" panose="02020603050405020304" pitchFamily="18" charset="0"/>
              </a:rPr>
              <a:t>(regulated digital payments leader in </a:t>
            </a:r>
            <a:r>
              <a:rPr lang="en-US" sz="1300" u="sng" dirty="0">
                <a:solidFill>
                  <a:schemeClr val="bg1"/>
                </a:solidFill>
                <a:latin typeface="Verdana" panose="020B0604030504040204" pitchFamily="34" charset="0"/>
                <a:ea typeface="Times New Roman" panose="02020603050405020304" pitchFamily="18" charset="0"/>
              </a:rPr>
              <a:t>Poland</a:t>
            </a:r>
            <a:r>
              <a:rPr lang="en-US" sz="1300" dirty="0">
                <a:solidFill>
                  <a:schemeClr val="bg1"/>
                </a:solidFill>
                <a:latin typeface="Verdana" panose="020B0604030504040204" pitchFamily="34" charset="0"/>
                <a:ea typeface="Times New Roman" panose="02020603050405020304" pitchFamily="18" charset="0"/>
              </a:rPr>
              <a:t>, participated by Pollen Street Capital), of </a:t>
            </a:r>
            <a:r>
              <a:rPr lang="en-US" sz="1300" b="1" dirty="0">
                <a:solidFill>
                  <a:schemeClr val="bg1"/>
                </a:solidFill>
                <a:latin typeface="Verdana" panose="020B0604030504040204" pitchFamily="34" charset="0"/>
                <a:ea typeface="Times New Roman" panose="02020603050405020304" pitchFamily="18" charset="0"/>
              </a:rPr>
              <a:t>Salafin</a:t>
            </a:r>
            <a:r>
              <a:rPr lang="en-US" sz="1300" dirty="0">
                <a:solidFill>
                  <a:schemeClr val="bg1"/>
                </a:solidFill>
                <a:latin typeface="Verdana" panose="020B0604030504040204" pitchFamily="34" charset="0"/>
                <a:ea typeface="Times New Roman" panose="02020603050405020304" pitchFamily="18" charset="0"/>
              </a:rPr>
              <a:t> (regulated &amp; listed consumer finance entity of Bank of Africa in </a:t>
            </a:r>
            <a:r>
              <a:rPr lang="en-US" sz="1300" u="sng" dirty="0">
                <a:solidFill>
                  <a:schemeClr val="bg1"/>
                </a:solidFill>
                <a:latin typeface="Verdana" panose="020B0604030504040204" pitchFamily="34" charset="0"/>
                <a:ea typeface="Times New Roman" panose="02020603050405020304" pitchFamily="18" charset="0"/>
              </a:rPr>
              <a:t>Morocco</a:t>
            </a:r>
            <a:r>
              <a:rPr lang="en-US" sz="1300" dirty="0">
                <a:solidFill>
                  <a:schemeClr val="bg1"/>
                </a:solidFill>
                <a:latin typeface="Verdana" panose="020B0604030504040204" pitchFamily="34" charset="0"/>
                <a:ea typeface="Times New Roman" panose="02020603050405020304" pitchFamily="18" charset="0"/>
              </a:rPr>
              <a:t>) and of </a:t>
            </a:r>
            <a:r>
              <a:rPr lang="en-US" sz="1300" b="1" dirty="0" err="1">
                <a:solidFill>
                  <a:schemeClr val="bg1"/>
                </a:solidFill>
                <a:latin typeface="Verdana" panose="020B0604030504040204" pitchFamily="34" charset="0"/>
                <a:ea typeface="Times New Roman" panose="02020603050405020304" pitchFamily="18" charset="0"/>
              </a:rPr>
              <a:t>Evollis</a:t>
            </a:r>
            <a:r>
              <a:rPr lang="en-US" sz="1300" dirty="0">
                <a:solidFill>
                  <a:schemeClr val="bg1"/>
                </a:solidFill>
                <a:latin typeface="Verdana" panose="020B0604030504040204" pitchFamily="34" charset="0"/>
                <a:ea typeface="Times New Roman" panose="02020603050405020304" pitchFamily="18" charset="0"/>
              </a:rPr>
              <a:t> (leader in the rental of electronic products in </a:t>
            </a:r>
            <a:r>
              <a:rPr lang="en-US" sz="1300" u="sng" dirty="0">
                <a:solidFill>
                  <a:schemeClr val="bg1"/>
                </a:solidFill>
                <a:latin typeface="Verdana" panose="020B0604030504040204" pitchFamily="34" charset="0"/>
                <a:ea typeface="Times New Roman" panose="02020603050405020304" pitchFamily="18" charset="0"/>
              </a:rPr>
              <a:t>Europe</a:t>
            </a:r>
            <a:r>
              <a:rPr lang="en-US" sz="1300" dirty="0">
                <a:solidFill>
                  <a:schemeClr val="bg1"/>
                </a:solidFill>
                <a:latin typeface="Verdana" panose="020B0604030504040204" pitchFamily="34" charset="0"/>
                <a:ea typeface="Times New Roman" panose="02020603050405020304" pitchFamily="18" charset="0"/>
              </a:rPr>
              <a:t>, participated by BNPP). He also represents CaixaBank in the board of directors of</a:t>
            </a:r>
            <a:r>
              <a:rPr lang="en-US" sz="1300" b="1" dirty="0">
                <a:solidFill>
                  <a:schemeClr val="bg1"/>
                </a:solidFill>
                <a:latin typeface="Verdana" panose="020B0604030504040204" pitchFamily="34" charset="0"/>
                <a:ea typeface="Times New Roman" panose="02020603050405020304" pitchFamily="18" charset="0"/>
              </a:rPr>
              <a:t> BB Auto Finance</a:t>
            </a:r>
            <a:r>
              <a:rPr lang="en-US" sz="1300" dirty="0">
                <a:solidFill>
                  <a:schemeClr val="bg1"/>
                </a:solidFill>
                <a:latin typeface="Verdana" panose="020B0604030504040204" pitchFamily="34" charset="0"/>
                <a:ea typeface="Times New Roman" panose="02020603050405020304" pitchFamily="18" charset="0"/>
              </a:rPr>
              <a:t> (regulated automotive financing company in </a:t>
            </a:r>
            <a:r>
              <a:rPr lang="en-US" sz="1300" u="sng" dirty="0">
                <a:solidFill>
                  <a:schemeClr val="bg1"/>
                </a:solidFill>
                <a:latin typeface="Verdana" panose="020B0604030504040204" pitchFamily="34" charset="0"/>
                <a:ea typeface="Times New Roman" panose="02020603050405020304" pitchFamily="18" charset="0"/>
              </a:rPr>
              <a:t>China</a:t>
            </a:r>
            <a:r>
              <a:rPr lang="en-US" sz="1300" dirty="0">
                <a:solidFill>
                  <a:schemeClr val="bg1"/>
                </a:solidFill>
                <a:latin typeface="Verdana" panose="020B0604030504040204" pitchFamily="34" charset="0"/>
                <a:ea typeface="Times New Roman" panose="02020603050405020304" pitchFamily="18" charset="0"/>
              </a:rPr>
              <a:t>, participated by CaixaBank &amp; Bank of East Asia and partner of Tesla, Li Auto, Xiaomi &amp; other Chinese NEVs OEMs).</a:t>
            </a:r>
          </a:p>
          <a:p>
            <a:pPr lvl="0" fontAlgn="t">
              <a:spcBef>
                <a:spcPts val="800"/>
              </a:spcBef>
              <a:spcAft>
                <a:spcPct val="0"/>
              </a:spcAft>
            </a:pPr>
            <a:r>
              <a:rPr lang="en-US" sz="1300" dirty="0">
                <a:solidFill>
                  <a:schemeClr val="bg1"/>
                </a:solidFill>
                <a:latin typeface="Verdana" panose="020B0604030504040204" pitchFamily="34" charset="0"/>
                <a:ea typeface="Times New Roman" panose="02020603050405020304" pitchFamily="18" charset="0"/>
              </a:rPr>
              <a:t>He was from 2008 to 2019 </a:t>
            </a:r>
            <a:r>
              <a:rPr lang="en-US" sz="1300" b="1" dirty="0">
                <a:solidFill>
                  <a:schemeClr val="bg1"/>
                </a:solidFill>
                <a:latin typeface="Verdana" panose="020B0604030504040204" pitchFamily="34" charset="0"/>
                <a:ea typeface="Times New Roman" panose="02020603050405020304" pitchFamily="18" charset="0"/>
              </a:rPr>
              <a:t>Chief Executive Officer </a:t>
            </a:r>
            <a:r>
              <a:rPr lang="en-US" sz="1300" dirty="0">
                <a:solidFill>
                  <a:schemeClr val="bg1"/>
                </a:solidFill>
                <a:latin typeface="Verdana" panose="020B0604030504040204" pitchFamily="34" charset="0"/>
                <a:ea typeface="Times New Roman" panose="02020603050405020304" pitchFamily="18" charset="0"/>
              </a:rPr>
              <a:t>of </a:t>
            </a:r>
            <a:r>
              <a:rPr lang="en-US" sz="1300" b="1" dirty="0">
                <a:solidFill>
                  <a:schemeClr val="bg1"/>
                </a:solidFill>
                <a:latin typeface="Verdana" panose="020B0604030504040204" pitchFamily="34" charset="0"/>
                <a:ea typeface="Times New Roman" panose="02020603050405020304" pitchFamily="18" charset="0"/>
              </a:rPr>
              <a:t>CaixaBank</a:t>
            </a:r>
            <a:r>
              <a:rPr lang="en-US" sz="1300" dirty="0">
                <a:solidFill>
                  <a:schemeClr val="bg1"/>
                </a:solidFill>
                <a:latin typeface="Verdana" panose="020B0604030504040204" pitchFamily="34" charset="0"/>
                <a:ea typeface="Times New Roman" panose="02020603050405020304" pitchFamily="18" charset="0"/>
              </a:rPr>
              <a:t> </a:t>
            </a:r>
            <a:r>
              <a:rPr lang="en-US" sz="1300" b="1" dirty="0">
                <a:solidFill>
                  <a:schemeClr val="bg1"/>
                </a:solidFill>
                <a:latin typeface="Verdana" panose="020B0604030504040204" pitchFamily="34" charset="0"/>
                <a:ea typeface="Times New Roman" panose="02020603050405020304" pitchFamily="18" charset="0"/>
              </a:rPr>
              <a:t>Consumer Finance</a:t>
            </a:r>
            <a:r>
              <a:rPr lang="en-US" sz="1300" dirty="0">
                <a:solidFill>
                  <a:schemeClr val="bg1"/>
                </a:solidFill>
                <a:latin typeface="Verdana" panose="020B0604030504040204" pitchFamily="34" charset="0"/>
                <a:ea typeface="Times New Roman" panose="02020603050405020304" pitchFamily="18" charset="0"/>
              </a:rPr>
              <a:t>, leading the consumer &amp; commercial credit activities of CaixaBank, creating 2 joint ventures with Telefonica in Spain &amp; Bank of East Asia in China. He built the consumer activities of the bank turning CaixaBank in the #1 distributor of Samsung in Iberia and #1 reseller of cars in Spain, achieving strategic partnerships with large distributors (</a:t>
            </a:r>
            <a:r>
              <a:rPr lang="en-US" sz="1300" dirty="0" err="1">
                <a:solidFill>
                  <a:schemeClr val="bg1"/>
                </a:solidFill>
                <a:latin typeface="Verdana" panose="020B0604030504040204" pitchFamily="34" charset="0"/>
                <a:ea typeface="Times New Roman" panose="02020603050405020304" pitchFamily="18" charset="0"/>
              </a:rPr>
              <a:t>MediaMarkt</a:t>
            </a:r>
            <a:r>
              <a:rPr lang="en-US" sz="1300" dirty="0">
                <a:solidFill>
                  <a:schemeClr val="bg1"/>
                </a:solidFill>
                <a:latin typeface="Verdana" panose="020B0604030504040204" pitchFamily="34" charset="0"/>
                <a:ea typeface="Times New Roman" panose="02020603050405020304" pitchFamily="18" charset="0"/>
              </a:rPr>
              <a:t>, FNAC, IKEA…).</a:t>
            </a:r>
          </a:p>
          <a:p>
            <a:pPr lvl="0" fontAlgn="t">
              <a:spcBef>
                <a:spcPts val="800"/>
              </a:spcBef>
              <a:spcAft>
                <a:spcPct val="0"/>
              </a:spcAft>
            </a:pPr>
            <a:r>
              <a:rPr lang="en-US" sz="1300" dirty="0">
                <a:solidFill>
                  <a:schemeClr val="bg1"/>
                </a:solidFill>
                <a:latin typeface="Verdana" panose="020B0604030504040204" pitchFamily="34" charset="0"/>
                <a:ea typeface="Times New Roman" panose="02020603050405020304" pitchFamily="18" charset="0"/>
              </a:rPr>
              <a:t>From 1999 to 2007, he was </a:t>
            </a:r>
            <a:r>
              <a:rPr lang="en-US" sz="1300" b="1" dirty="0">
                <a:solidFill>
                  <a:schemeClr val="bg1"/>
                </a:solidFill>
                <a:latin typeface="Verdana" panose="020B0604030504040204" pitchFamily="34" charset="0"/>
                <a:ea typeface="Times New Roman" panose="02020603050405020304" pitchFamily="18" charset="0"/>
              </a:rPr>
              <a:t>Chief Executive Officer </a:t>
            </a:r>
            <a:r>
              <a:rPr lang="en-US" sz="1300" dirty="0">
                <a:solidFill>
                  <a:schemeClr val="bg1"/>
                </a:solidFill>
                <a:latin typeface="Verdana" panose="020B0604030504040204" pitchFamily="34" charset="0"/>
                <a:ea typeface="Times New Roman" panose="02020603050405020304" pitchFamily="18" charset="0"/>
              </a:rPr>
              <a:t>of </a:t>
            </a:r>
            <a:r>
              <a:rPr lang="en-US" sz="1300" b="1" dirty="0">
                <a:solidFill>
                  <a:schemeClr val="bg1"/>
                </a:solidFill>
                <a:latin typeface="Verdana" panose="020B0604030504040204" pitchFamily="34" charset="0"/>
                <a:ea typeface="Times New Roman" panose="02020603050405020304" pitchFamily="18" charset="0"/>
              </a:rPr>
              <a:t>GE Money Bank Spain</a:t>
            </a:r>
            <a:r>
              <a:rPr lang="en-US" sz="1300" dirty="0">
                <a:solidFill>
                  <a:schemeClr val="bg1"/>
                </a:solidFill>
                <a:latin typeface="Verdana" panose="020B0604030504040204" pitchFamily="34" charset="0"/>
                <a:ea typeface="Times New Roman" panose="02020603050405020304" pitchFamily="18" charset="0"/>
              </a:rPr>
              <a:t>, where he developed the bank's position in Spain from 14th to 3rd place through strategic partnerships, mainly through alliances and joint ventures with 4 major Spanish banks and large distributors.</a:t>
            </a:r>
          </a:p>
          <a:p>
            <a:pPr lvl="0" fontAlgn="t">
              <a:spcBef>
                <a:spcPts val="800"/>
              </a:spcBef>
              <a:spcAft>
                <a:spcPct val="0"/>
              </a:spcAft>
            </a:pPr>
            <a:r>
              <a:rPr lang="en-US" sz="1300" dirty="0">
                <a:solidFill>
                  <a:schemeClr val="bg1"/>
                </a:solidFill>
                <a:latin typeface="Verdana" panose="020B0604030504040204" pitchFamily="34" charset="0"/>
                <a:ea typeface="Times New Roman" panose="02020603050405020304" pitchFamily="18" charset="0"/>
              </a:rPr>
              <a:t>Previously, he worked in the </a:t>
            </a:r>
            <a:r>
              <a:rPr lang="en-US" sz="1300" b="1" dirty="0">
                <a:solidFill>
                  <a:schemeClr val="bg1"/>
                </a:solidFill>
                <a:latin typeface="Verdana" panose="020B0604030504040204" pitchFamily="34" charset="0"/>
                <a:ea typeface="Times New Roman" panose="02020603050405020304" pitchFamily="18" charset="0"/>
              </a:rPr>
              <a:t>USA</a:t>
            </a:r>
            <a:r>
              <a:rPr lang="en-US" sz="1300" dirty="0">
                <a:solidFill>
                  <a:schemeClr val="bg1"/>
                </a:solidFill>
                <a:latin typeface="Verdana" panose="020B0604030504040204" pitchFamily="34" charset="0"/>
                <a:ea typeface="Times New Roman" panose="02020603050405020304" pitchFamily="18" charset="0"/>
              </a:rPr>
              <a:t> for </a:t>
            </a:r>
            <a:r>
              <a:rPr lang="en-US" sz="1300" b="1" dirty="0">
                <a:solidFill>
                  <a:schemeClr val="bg1"/>
                </a:solidFill>
                <a:latin typeface="Verdana" panose="020B0604030504040204" pitchFamily="34" charset="0"/>
                <a:ea typeface="Times New Roman" panose="02020603050405020304" pitchFamily="18" charset="0"/>
              </a:rPr>
              <a:t>Citibank</a:t>
            </a:r>
            <a:r>
              <a:rPr lang="en-US" sz="1300" dirty="0">
                <a:solidFill>
                  <a:schemeClr val="bg1"/>
                </a:solidFill>
                <a:latin typeface="Verdana" panose="020B0604030504040204" pitchFamily="34" charset="0"/>
                <a:ea typeface="Times New Roman" panose="02020603050405020304" pitchFamily="18" charset="0"/>
              </a:rPr>
              <a:t> as director of marketing for retail banking and for </a:t>
            </a:r>
            <a:r>
              <a:rPr lang="en-US" sz="1300" b="1" dirty="0">
                <a:solidFill>
                  <a:schemeClr val="bg1"/>
                </a:solidFill>
                <a:latin typeface="Verdana" panose="020B0604030504040204" pitchFamily="34" charset="0"/>
                <a:ea typeface="Times New Roman" panose="02020603050405020304" pitchFamily="18" charset="0"/>
              </a:rPr>
              <a:t>American Express </a:t>
            </a:r>
            <a:r>
              <a:rPr lang="en-US" sz="1300" dirty="0">
                <a:solidFill>
                  <a:schemeClr val="bg1"/>
                </a:solidFill>
                <a:latin typeface="Verdana" panose="020B0604030504040204" pitchFamily="34" charset="0"/>
                <a:ea typeface="Times New Roman" panose="02020603050405020304" pitchFamily="18" charset="0"/>
              </a:rPr>
              <a:t>as director of marketing for banking and credit cards.</a:t>
            </a:r>
          </a:p>
          <a:p>
            <a:pPr lvl="0" fontAlgn="t">
              <a:spcBef>
                <a:spcPts val="800"/>
              </a:spcBef>
              <a:spcAft>
                <a:spcPct val="0"/>
              </a:spcAft>
            </a:pPr>
            <a:r>
              <a:rPr lang="en-US" sz="1300" dirty="0">
                <a:solidFill>
                  <a:schemeClr val="bg1"/>
                </a:solidFill>
                <a:latin typeface="Verdana" panose="020B0604030504040204" pitchFamily="34" charset="0"/>
              </a:rPr>
              <a:t>He is also a lecturer in strategy execution and change management at </a:t>
            </a:r>
            <a:r>
              <a:rPr lang="en-US" sz="1300" b="1" dirty="0">
                <a:solidFill>
                  <a:schemeClr val="bg1"/>
                </a:solidFill>
                <a:latin typeface="Verdana" panose="020B0604030504040204" pitchFamily="34" charset="0"/>
              </a:rPr>
              <a:t>IESE Business School </a:t>
            </a:r>
            <a:r>
              <a:rPr lang="en-US" sz="1300" dirty="0">
                <a:solidFill>
                  <a:schemeClr val="bg1"/>
                </a:solidFill>
                <a:latin typeface="Verdana" panose="020B0604030504040204" pitchFamily="34" charset="0"/>
              </a:rPr>
              <a:t>since 2001 and professor of strategy at </a:t>
            </a:r>
            <a:r>
              <a:rPr lang="en-US" sz="1300" b="1" dirty="0">
                <a:solidFill>
                  <a:schemeClr val="bg1"/>
                </a:solidFill>
                <a:latin typeface="Verdana" panose="020B0604030504040204" pitchFamily="34" charset="0"/>
              </a:rPr>
              <a:t>MDE Business School.</a:t>
            </a:r>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2365</TotalTime>
  <Words>374</Words>
  <Application>Microsoft Office PowerPoint</Application>
  <PresentationFormat>Widescreen</PresentationFormat>
  <Paragraphs>10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Verdana</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HYPRETAIL</dc:title>
  <dc:creator>fx miqueu</dc:creator>
  <cp:lastModifiedBy>Francois Miqueu</cp:lastModifiedBy>
  <cp:revision>39</cp:revision>
  <dcterms:created xsi:type="dcterms:W3CDTF">2020-09-27T21:58:00Z</dcterms:created>
  <dcterms:modified xsi:type="dcterms:W3CDTF">2026-02-09T15:43:06Z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1033-10.2.0.7636</vt:lpwstr>
  </property>
</Properties>
</file>